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79" r:id="rId6"/>
    <p:sldId id="280" r:id="rId7"/>
    <p:sldId id="281" r:id="rId8"/>
    <p:sldId id="282" r:id="rId9"/>
    <p:sldId id="260" r:id="rId10"/>
    <p:sldId id="262" r:id="rId11"/>
    <p:sldId id="278" r:id="rId12"/>
    <p:sldId id="263" r:id="rId13"/>
    <p:sldId id="264" r:id="rId14"/>
    <p:sldId id="265" r:id="rId15"/>
    <p:sldId id="266" r:id="rId16"/>
    <p:sldId id="267" r:id="rId17"/>
    <p:sldId id="268" r:id="rId18"/>
    <p:sldId id="275" r:id="rId19"/>
    <p:sldId id="277" r:id="rId20"/>
    <p:sldId id="276" r:id="rId21"/>
    <p:sldId id="273" r:id="rId22"/>
    <p:sldId id="272" r:id="rId23"/>
    <p:sldId id="274"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8" autoAdjust="0"/>
    <p:restoredTop sz="93524" autoAdjust="0"/>
  </p:normalViewPr>
  <p:slideViewPr>
    <p:cSldViewPr snapToGrid="0">
      <p:cViewPr varScale="1">
        <p:scale>
          <a:sx n="53" d="100"/>
          <a:sy n="53" d="100"/>
        </p:scale>
        <p:origin x="786" y="66"/>
      </p:cViewPr>
      <p:guideLst/>
    </p:cSldViewPr>
  </p:slideViewPr>
  <p:notesTextViewPr>
    <p:cViewPr>
      <p:scale>
        <a:sx n="1" d="1"/>
        <a:sy n="1" d="1"/>
      </p:scale>
      <p:origin x="0" y="0"/>
    </p:cViewPr>
  </p:notesTextViewPr>
  <p:sorterViewPr>
    <p:cViewPr>
      <p:scale>
        <a:sx n="100" d="100"/>
        <a:sy n="100" d="100"/>
      </p:scale>
      <p:origin x="0" y="-87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80F5CA6-3BFA-48F9-82C0-CF7166C2ED6B}" type="datetimeFigureOut">
              <a:rPr lang="en-US" smtClean="0"/>
              <a:t>10/17/2015</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A20D2B0-D70F-4594-90C1-C20F4974DE36}" type="slidenum">
              <a:rPr lang="en-US" smtClean="0"/>
              <a:t>‹#›</a:t>
            </a:fld>
            <a:endParaRPr lang="en-US" dirty="0"/>
          </a:p>
        </p:txBody>
      </p:sp>
    </p:spTree>
    <p:extLst>
      <p:ext uri="{BB962C8B-B14F-4D97-AF65-F5344CB8AC3E}">
        <p14:creationId xmlns:p14="http://schemas.microsoft.com/office/powerpoint/2010/main" val="285092406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70CA386F-03EF-461F-BE44-B3F8611B5AB5}" type="datetimeFigureOut">
              <a:rPr lang="en-US" smtClean="0"/>
              <a:t>10/17/2015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F3E93F93-526A-4CF7-AA40-4B17811F147E}" type="slidenum">
              <a:rPr lang="en-US" smtClean="0"/>
              <a:t>‹#›</a:t>
            </a:fld>
            <a:endParaRPr lang="en-US" dirty="0"/>
          </a:p>
        </p:txBody>
      </p:sp>
    </p:spTree>
    <p:extLst>
      <p:ext uri="{BB962C8B-B14F-4D97-AF65-F5344CB8AC3E}">
        <p14:creationId xmlns:p14="http://schemas.microsoft.com/office/powerpoint/2010/main" val="120584065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93F93-526A-4CF7-AA40-4B17811F147E}" type="slidenum">
              <a:rPr lang="en-US" smtClean="0"/>
              <a:t>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060157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93F93-526A-4CF7-AA40-4B17811F147E}" type="slidenum">
              <a:rPr lang="en-US" smtClean="0"/>
              <a:t>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591308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D07893-38A7-4A26-9944-EB0863E5BA65}" type="datetime1">
              <a:rPr lang="en-US" smtClean="0"/>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2466999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42B4FB-8A89-409F-8F85-CDCE923E9B19}" type="datetime1">
              <a:rPr lang="en-US" smtClean="0"/>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3827264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D29E8F-19C4-4C30-B354-6EC7A92C1C8C}" type="datetime1">
              <a:rPr lang="en-US" smtClean="0"/>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3181920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3F5370-F3FB-45E9-B73A-25222B3C884B}" type="datetime1">
              <a:rPr lang="en-US" smtClean="0"/>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1826804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4C4523-7E80-45A5-80D1-A9C55D2549A0}" type="datetime1">
              <a:rPr lang="en-US" smtClean="0"/>
              <a:t>10/17/2015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995759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A63A11-6D22-4DB4-AFB5-A52A254D1DD6}" type="datetime1">
              <a:rPr lang="en-US" smtClean="0"/>
              <a:t>10/17/2015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2722940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6A02FE-27D0-4D07-962B-94708D9BD162}" type="datetime1">
              <a:rPr lang="en-US" smtClean="0"/>
              <a:t>10/17/2015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1946942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541DAD-AE41-4C94-A9A3-3885C598DCE4}" type="datetime1">
              <a:rPr lang="en-US" smtClean="0"/>
              <a:t>10/17/2015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299688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5FC3A7-7F59-4C5F-9B4F-9ABB6E3B9903}" type="datetime1">
              <a:rPr lang="en-US" smtClean="0"/>
              <a:t>10/17/2015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350497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05DE1-5018-41C2-9E02-8E2CF4428251}" type="datetime1">
              <a:rPr lang="en-US" smtClean="0"/>
              <a:t>10/17/2015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10589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94852-94D3-44D0-BE6C-BC2E2EFFB145}" type="datetime1">
              <a:rPr lang="en-US" smtClean="0"/>
              <a:t>10/17/2015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8D35A3-4B17-4D16-8D27-0BE1D136983C}" type="slidenum">
              <a:rPr lang="en-US" smtClean="0"/>
              <a:t>‹#›</a:t>
            </a:fld>
            <a:endParaRPr lang="en-US" dirty="0"/>
          </a:p>
        </p:txBody>
      </p:sp>
    </p:spTree>
    <p:extLst>
      <p:ext uri="{BB962C8B-B14F-4D97-AF65-F5344CB8AC3E}">
        <p14:creationId xmlns:p14="http://schemas.microsoft.com/office/powerpoint/2010/main" val="137308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0BE32-8E89-4AF5-9FC9-2A5A39C6E6A0}" type="datetime1">
              <a:rPr lang="en-US" smtClean="0"/>
              <a:t>10/17/2015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8D35A3-4B17-4D16-8D27-0BE1D136983C}" type="slidenum">
              <a:rPr lang="en-US" smtClean="0"/>
              <a:t>‹#›</a:t>
            </a:fld>
            <a:endParaRPr lang="en-US" dirty="0"/>
          </a:p>
        </p:txBody>
      </p:sp>
    </p:spTree>
    <p:extLst>
      <p:ext uri="{BB962C8B-B14F-4D97-AF65-F5344CB8AC3E}">
        <p14:creationId xmlns:p14="http://schemas.microsoft.com/office/powerpoint/2010/main" val="1922266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cca.hawaii.gov/df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Banking</a:t>
            </a:r>
            <a:br>
              <a:rPr lang="en-US" dirty="0" smtClean="0"/>
            </a:br>
            <a:r>
              <a:rPr lang="en-US" dirty="0" smtClean="0"/>
              <a:t>and</a:t>
            </a:r>
            <a:br>
              <a:rPr lang="en-US" dirty="0" smtClean="0"/>
            </a:br>
            <a:r>
              <a:rPr lang="en-US" dirty="0" smtClean="0"/>
              <a:t>Medical Marijuana</a:t>
            </a:r>
            <a:endParaRPr lang="en-US" dirty="0"/>
          </a:p>
        </p:txBody>
      </p:sp>
      <p:sp>
        <p:nvSpPr>
          <p:cNvPr id="3" name="Subtitle 2"/>
          <p:cNvSpPr>
            <a:spLocks noGrp="1"/>
          </p:cNvSpPr>
          <p:nvPr>
            <p:ph type="subTitle" idx="1"/>
          </p:nvPr>
        </p:nvSpPr>
        <p:spPr>
          <a:xfrm>
            <a:off x="1524000" y="4730570"/>
            <a:ext cx="9144000" cy="1655762"/>
          </a:xfrm>
        </p:spPr>
        <p:txBody>
          <a:bodyPr/>
          <a:lstStyle/>
          <a:p>
            <a:r>
              <a:rPr lang="en-US" dirty="0" smtClean="0"/>
              <a:t>Division of Financial Institutions</a:t>
            </a:r>
          </a:p>
          <a:p>
            <a:r>
              <a:rPr lang="en-US" dirty="0" smtClean="0"/>
              <a:t>Department of Commerce and Consumer Affairs</a:t>
            </a:r>
          </a:p>
          <a:p>
            <a:r>
              <a:rPr lang="en-US" dirty="0" smtClean="0"/>
              <a:t>October 2015</a:t>
            </a:r>
            <a:endParaRPr lang="en-US" dirty="0"/>
          </a:p>
        </p:txBody>
      </p:sp>
    </p:spTree>
    <p:extLst>
      <p:ext uri="{BB962C8B-B14F-4D97-AF65-F5344CB8AC3E}">
        <p14:creationId xmlns:p14="http://schemas.microsoft.com/office/powerpoint/2010/main" val="659271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Considerations</a:t>
            </a:r>
            <a:endParaRPr lang="en-US" dirty="0"/>
          </a:p>
        </p:txBody>
      </p:sp>
      <p:sp>
        <p:nvSpPr>
          <p:cNvPr id="3" name="Content Placeholder 2"/>
          <p:cNvSpPr>
            <a:spLocks noGrp="1"/>
          </p:cNvSpPr>
          <p:nvPr>
            <p:ph idx="1"/>
          </p:nvPr>
        </p:nvSpPr>
        <p:spPr>
          <a:xfrm>
            <a:off x="838200" y="1646703"/>
            <a:ext cx="10515600" cy="4530260"/>
          </a:xfrm>
        </p:spPr>
        <p:txBody>
          <a:bodyPr>
            <a:normAutofit fontScale="92500"/>
          </a:bodyPr>
          <a:lstStyle/>
          <a:p>
            <a:r>
              <a:rPr lang="en-US" dirty="0" smtClean="0"/>
              <a:t>In general, the decision to open, close, or refuse any particular account or relationship should be made by each financial institution.</a:t>
            </a:r>
          </a:p>
          <a:p>
            <a:r>
              <a:rPr lang="en-US" dirty="0" smtClean="0"/>
              <a:t>Use the appropriate CIP and CDD standard.  </a:t>
            </a:r>
          </a:p>
          <a:p>
            <a:pPr lvl="1"/>
            <a:r>
              <a:rPr lang="en-US" dirty="0" smtClean="0"/>
              <a:t>Verify that the business is duly licensed and registered; </a:t>
            </a:r>
          </a:p>
          <a:p>
            <a:pPr lvl="1"/>
            <a:r>
              <a:rPr lang="en-US" dirty="0" smtClean="0"/>
              <a:t>Review the license application (and related documentation); </a:t>
            </a:r>
          </a:p>
          <a:p>
            <a:pPr lvl="1"/>
            <a:r>
              <a:rPr lang="en-US" dirty="0" smtClean="0"/>
              <a:t>Request information about the business and related parties (state &amp; law enforcement); </a:t>
            </a:r>
          </a:p>
          <a:p>
            <a:pPr lvl="1"/>
            <a:r>
              <a:rPr lang="en-US" dirty="0" smtClean="0"/>
              <a:t>Develop an understanding of the normal and expected activity for the business;</a:t>
            </a:r>
          </a:p>
          <a:p>
            <a:pPr lvl="1"/>
            <a:r>
              <a:rPr lang="en-US" dirty="0" smtClean="0"/>
              <a:t>Ongoing monitoring for publicly available adverse information about the business and related parties; </a:t>
            </a:r>
          </a:p>
          <a:p>
            <a:pPr lvl="1"/>
            <a:r>
              <a:rPr lang="en-US" dirty="0" smtClean="0"/>
              <a:t>Ongoing monitoring for suspicious activity; and </a:t>
            </a:r>
          </a:p>
          <a:p>
            <a:pPr lvl="1"/>
            <a:r>
              <a:rPr lang="en-US" dirty="0" smtClean="0"/>
              <a:t>Refresh CDD information on a periodic basis, commensurate with the risk.  </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10</a:t>
            </a:fld>
            <a:endParaRPr lang="en-US" dirty="0"/>
          </a:p>
        </p:txBody>
      </p:sp>
      <p:pic>
        <p:nvPicPr>
          <p:cNvPr id="5" name="Picture 4"/>
          <p:cNvPicPr>
            <a:picLocks noChangeAspect="1"/>
          </p:cNvPicPr>
          <p:nvPr/>
        </p:nvPicPr>
        <p:blipFill>
          <a:blip r:embed="rId2"/>
          <a:stretch>
            <a:fillRect/>
          </a:stretch>
        </p:blipFill>
        <p:spPr>
          <a:xfrm>
            <a:off x="10118278" y="409108"/>
            <a:ext cx="1505843" cy="1237595"/>
          </a:xfrm>
          <a:prstGeom prst="rect">
            <a:avLst/>
          </a:prstGeom>
        </p:spPr>
      </p:pic>
    </p:spTree>
    <p:extLst>
      <p:ext uri="{BB962C8B-B14F-4D97-AF65-F5344CB8AC3E}">
        <p14:creationId xmlns:p14="http://schemas.microsoft.com/office/powerpoint/2010/main" val="3994597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SAR filing</a:t>
            </a:r>
            <a:endParaRPr lang="en-US" dirty="0"/>
          </a:p>
        </p:txBody>
      </p:sp>
      <p:sp>
        <p:nvSpPr>
          <p:cNvPr id="3" name="Content Placeholder 2"/>
          <p:cNvSpPr>
            <a:spLocks noGrp="1"/>
          </p:cNvSpPr>
          <p:nvPr>
            <p:ph idx="1"/>
          </p:nvPr>
        </p:nvSpPr>
        <p:spPr>
          <a:xfrm>
            <a:off x="838200" y="1646703"/>
            <a:ext cx="10515600" cy="4530260"/>
          </a:xfrm>
        </p:spPr>
        <p:txBody>
          <a:bodyPr>
            <a:normAutofit/>
          </a:bodyPr>
          <a:lstStyle/>
          <a:p>
            <a:r>
              <a:rPr lang="en-US" dirty="0" smtClean="0"/>
              <a:t>SAR filing is NOT affected by state law</a:t>
            </a:r>
          </a:p>
          <a:p>
            <a:r>
              <a:rPr lang="en-US" dirty="0" smtClean="0"/>
              <a:t>Financial institution is required to file a SAR if the financial institution knows, suspects or has reason to suspect that a transaction:</a:t>
            </a:r>
          </a:p>
          <a:p>
            <a:pPr lvl="1"/>
            <a:r>
              <a:rPr lang="en-US" dirty="0" smtClean="0"/>
              <a:t>Involves money from illegal activity</a:t>
            </a:r>
          </a:p>
          <a:p>
            <a:pPr lvl="1"/>
            <a:r>
              <a:rPr lang="en-US" dirty="0" smtClean="0"/>
              <a:t>Designed to evade BSA laws &amp; regulations</a:t>
            </a:r>
          </a:p>
          <a:p>
            <a:pPr lvl="1"/>
            <a:r>
              <a:rPr lang="en-US" dirty="0" smtClean="0"/>
              <a:t>Lacks a business or apparent lawful purpose</a:t>
            </a:r>
            <a:endParaRPr lang="en-US" dirty="0"/>
          </a:p>
          <a:p>
            <a:r>
              <a:rPr lang="en-US" dirty="0" smtClean="0"/>
              <a:t>Federal law prohibits distribution and sale of marijuana.  </a:t>
            </a:r>
          </a:p>
          <a:p>
            <a:pPr lvl="1"/>
            <a:r>
              <a:rPr lang="en-US" dirty="0" smtClean="0"/>
              <a:t>Transactions would generally involve proceeds of illegal activity.</a:t>
            </a:r>
          </a:p>
          <a:p>
            <a:pPr lvl="1"/>
            <a:r>
              <a:rPr lang="en-US" dirty="0" smtClean="0"/>
              <a:t>Requirement to file a SAR, even if licensed under state law.</a:t>
            </a:r>
          </a:p>
        </p:txBody>
      </p:sp>
      <p:sp>
        <p:nvSpPr>
          <p:cNvPr id="4" name="Slide Number Placeholder 3"/>
          <p:cNvSpPr>
            <a:spLocks noGrp="1"/>
          </p:cNvSpPr>
          <p:nvPr>
            <p:ph type="sldNum" sz="quarter" idx="12"/>
          </p:nvPr>
        </p:nvSpPr>
        <p:spPr/>
        <p:txBody>
          <a:bodyPr/>
          <a:lstStyle/>
          <a:p>
            <a:fld id="{688D35A3-4B17-4D16-8D27-0BE1D136983C}" type="slidenum">
              <a:rPr lang="en-US" smtClean="0"/>
              <a:t>11</a:t>
            </a:fld>
            <a:endParaRPr lang="en-US" dirty="0"/>
          </a:p>
        </p:txBody>
      </p:sp>
      <p:pic>
        <p:nvPicPr>
          <p:cNvPr id="5" name="Picture 4"/>
          <p:cNvPicPr>
            <a:picLocks noChangeAspect="1"/>
          </p:cNvPicPr>
          <p:nvPr/>
        </p:nvPicPr>
        <p:blipFill>
          <a:blip r:embed="rId2"/>
          <a:stretch>
            <a:fillRect/>
          </a:stretch>
        </p:blipFill>
        <p:spPr>
          <a:xfrm>
            <a:off x="10118278" y="409108"/>
            <a:ext cx="1505843" cy="1237595"/>
          </a:xfrm>
          <a:prstGeom prst="rect">
            <a:avLst/>
          </a:prstGeom>
        </p:spPr>
      </p:pic>
    </p:spTree>
    <p:extLst>
      <p:ext uri="{BB962C8B-B14F-4D97-AF65-F5344CB8AC3E}">
        <p14:creationId xmlns:p14="http://schemas.microsoft.com/office/powerpoint/2010/main" val="3720929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SAR filings – Marijuana Limited</a:t>
            </a:r>
            <a:endParaRPr lang="en-US" dirty="0"/>
          </a:p>
        </p:txBody>
      </p:sp>
      <p:sp>
        <p:nvSpPr>
          <p:cNvPr id="3" name="Content Placeholder 2"/>
          <p:cNvSpPr>
            <a:spLocks noGrp="1"/>
          </p:cNvSpPr>
          <p:nvPr>
            <p:ph idx="1"/>
          </p:nvPr>
        </p:nvSpPr>
        <p:spPr>
          <a:xfrm>
            <a:off x="841248" y="1828799"/>
            <a:ext cx="10512552" cy="4483565"/>
          </a:xfrm>
        </p:spPr>
        <p:txBody>
          <a:bodyPr>
            <a:normAutofit fontScale="92500" lnSpcReduction="10000"/>
          </a:bodyPr>
          <a:lstStyle/>
          <a:p>
            <a:r>
              <a:rPr lang="en-US" dirty="0" smtClean="0"/>
              <a:t>Financial institutions providing financial services to a marijuana-related business that it reasonably believes, based on its customer due diligence, does not implicate one of the Cole Memo priorities or violate state law should file a “Marijuana Limited” SAR.</a:t>
            </a:r>
          </a:p>
          <a:p>
            <a:pPr lvl="1"/>
            <a:r>
              <a:rPr lang="en-US" dirty="0" smtClean="0"/>
              <a:t>Identifying the subject and related parties; </a:t>
            </a:r>
          </a:p>
          <a:p>
            <a:pPr lvl="1"/>
            <a:r>
              <a:rPr lang="en-US" dirty="0" smtClean="0"/>
              <a:t>Addresses of the subject and related parties; </a:t>
            </a:r>
          </a:p>
          <a:p>
            <a:pPr lvl="1"/>
            <a:r>
              <a:rPr lang="en-US" dirty="0" smtClean="0"/>
              <a:t>The fact that the filing institution is filing the SAR solely because the subject is engaged in a marijuana-related business; and </a:t>
            </a:r>
          </a:p>
          <a:p>
            <a:pPr lvl="1"/>
            <a:r>
              <a:rPr lang="en-US" dirty="0" smtClean="0"/>
              <a:t>Use term “MARIJUANA LIMITED” and state &amp; describe the fact that no additional suspicious activity has been identified.</a:t>
            </a:r>
          </a:p>
          <a:p>
            <a:r>
              <a:rPr lang="en-US" dirty="0" smtClean="0"/>
              <a:t>Know when to upgrade to “MARIJUANA PRIORITY.”</a:t>
            </a:r>
          </a:p>
          <a:p>
            <a:r>
              <a:rPr lang="en-US" dirty="0" smtClean="0"/>
              <a:t>Timing of SAR filings unchanged.</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12</a:t>
            </a:fld>
            <a:endParaRPr lang="en-US" dirty="0"/>
          </a:p>
        </p:txBody>
      </p:sp>
      <p:pic>
        <p:nvPicPr>
          <p:cNvPr id="5" name="Picture 4"/>
          <p:cNvPicPr>
            <a:picLocks noChangeAspect="1"/>
          </p:cNvPicPr>
          <p:nvPr/>
        </p:nvPicPr>
        <p:blipFill>
          <a:blip r:embed="rId2"/>
          <a:stretch>
            <a:fillRect/>
          </a:stretch>
        </p:blipFill>
        <p:spPr>
          <a:xfrm>
            <a:off x="10073828" y="409108"/>
            <a:ext cx="1505843" cy="1237595"/>
          </a:xfrm>
          <a:prstGeom prst="rect">
            <a:avLst/>
          </a:prstGeom>
        </p:spPr>
      </p:pic>
    </p:spTree>
    <p:extLst>
      <p:ext uri="{BB962C8B-B14F-4D97-AF65-F5344CB8AC3E}">
        <p14:creationId xmlns:p14="http://schemas.microsoft.com/office/powerpoint/2010/main" val="2052440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SAR filing – Marijuana Priority</a:t>
            </a:r>
            <a:endParaRPr lang="en-US" dirty="0"/>
          </a:p>
        </p:txBody>
      </p:sp>
      <p:sp>
        <p:nvSpPr>
          <p:cNvPr id="3" name="Content Placeholder 2"/>
          <p:cNvSpPr>
            <a:spLocks noGrp="1"/>
          </p:cNvSpPr>
          <p:nvPr>
            <p:ph idx="1"/>
          </p:nvPr>
        </p:nvSpPr>
        <p:spPr/>
        <p:txBody>
          <a:bodyPr>
            <a:normAutofit/>
          </a:bodyPr>
          <a:lstStyle/>
          <a:p>
            <a:r>
              <a:rPr lang="en-US" dirty="0" smtClean="0"/>
              <a:t>Based on its customer due diligence, implicates one of the Cole Memo priorities, violates state law or changes in activities noted.  </a:t>
            </a:r>
          </a:p>
          <a:p>
            <a:r>
              <a:rPr lang="en-US" dirty="0" smtClean="0"/>
              <a:t>Use term “MARIJUANA PRIORITY” and describe in detail about the suspicious activity.</a:t>
            </a:r>
          </a:p>
          <a:p>
            <a:pPr lvl="1"/>
            <a:r>
              <a:rPr lang="en-US" dirty="0" smtClean="0"/>
              <a:t>Identifying the subject and related parties; </a:t>
            </a:r>
          </a:p>
          <a:p>
            <a:pPr lvl="1"/>
            <a:r>
              <a:rPr lang="en-US" dirty="0" smtClean="0"/>
              <a:t>Addresses of the subject and related parties; </a:t>
            </a:r>
          </a:p>
          <a:p>
            <a:pPr lvl="1"/>
            <a:r>
              <a:rPr lang="en-US" dirty="0" smtClean="0"/>
              <a:t>Details regarding the enforcement priorities the financial institution believes have been implicated; and </a:t>
            </a:r>
          </a:p>
          <a:p>
            <a:pPr lvl="1"/>
            <a:r>
              <a:rPr lang="en-US" dirty="0" smtClean="0"/>
              <a:t>Dates, amounts, and other relevant details of financial transactions involved in the suspicious activity.  </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13</a:t>
            </a:fld>
            <a:endParaRPr lang="en-US" dirty="0"/>
          </a:p>
        </p:txBody>
      </p:sp>
      <p:pic>
        <p:nvPicPr>
          <p:cNvPr id="5" name="Picture 4"/>
          <p:cNvPicPr>
            <a:picLocks noChangeAspect="1"/>
          </p:cNvPicPr>
          <p:nvPr/>
        </p:nvPicPr>
        <p:blipFill>
          <a:blip r:embed="rId2"/>
          <a:stretch>
            <a:fillRect/>
          </a:stretch>
        </p:blipFill>
        <p:spPr>
          <a:xfrm>
            <a:off x="10172700" y="409108"/>
            <a:ext cx="1505843" cy="1237595"/>
          </a:xfrm>
          <a:prstGeom prst="rect">
            <a:avLst/>
          </a:prstGeom>
        </p:spPr>
      </p:pic>
    </p:spTree>
    <p:extLst>
      <p:ext uri="{BB962C8B-B14F-4D97-AF65-F5344CB8AC3E}">
        <p14:creationId xmlns:p14="http://schemas.microsoft.com/office/powerpoint/2010/main" val="1083050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SAR – Marijuana Termination</a:t>
            </a:r>
            <a:endParaRPr lang="en-US" dirty="0"/>
          </a:p>
        </p:txBody>
      </p:sp>
      <p:sp>
        <p:nvSpPr>
          <p:cNvPr id="3" name="Content Placeholder 2"/>
          <p:cNvSpPr>
            <a:spLocks noGrp="1"/>
          </p:cNvSpPr>
          <p:nvPr>
            <p:ph idx="1"/>
          </p:nvPr>
        </p:nvSpPr>
        <p:spPr/>
        <p:txBody>
          <a:bodyPr>
            <a:normAutofit/>
          </a:bodyPr>
          <a:lstStyle/>
          <a:p>
            <a:r>
              <a:rPr lang="en-US" dirty="0" smtClean="0"/>
              <a:t>Used when a financial institution deems it necessary to terminate a relationship with a marijuana-related business in order to maintain their BSA/AML program.</a:t>
            </a:r>
          </a:p>
          <a:p>
            <a:r>
              <a:rPr lang="en-US" dirty="0" smtClean="0"/>
              <a:t>Use term “MARIJUANA TERMINATION” and note in the narrative the basis for the termination.  </a:t>
            </a:r>
          </a:p>
          <a:p>
            <a:r>
              <a:rPr lang="en-US" dirty="0" smtClean="0"/>
              <a:t>FinCEN encourages Section 314(b) voluntary information sharing if the financial institution becomes aware that the business is opening an account at another financial institution.</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14</a:t>
            </a:fld>
            <a:endParaRPr lang="en-US" dirty="0"/>
          </a:p>
        </p:txBody>
      </p:sp>
      <p:pic>
        <p:nvPicPr>
          <p:cNvPr id="5" name="Picture 4"/>
          <p:cNvPicPr>
            <a:picLocks noChangeAspect="1"/>
          </p:cNvPicPr>
          <p:nvPr/>
        </p:nvPicPr>
        <p:blipFill>
          <a:blip r:embed="rId2"/>
          <a:stretch>
            <a:fillRect/>
          </a:stretch>
        </p:blipFill>
        <p:spPr>
          <a:xfrm>
            <a:off x="9982200" y="498336"/>
            <a:ext cx="1505843" cy="1237595"/>
          </a:xfrm>
          <a:prstGeom prst="rect">
            <a:avLst/>
          </a:prstGeom>
        </p:spPr>
      </p:pic>
    </p:spTree>
    <p:extLst>
      <p:ext uri="{BB962C8B-B14F-4D97-AF65-F5344CB8AC3E}">
        <p14:creationId xmlns:p14="http://schemas.microsoft.com/office/powerpoint/2010/main" val="21372361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Priority SAR – Red Flags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customer appears to be using a state-licensed marijuana-related business as a front or pretext to launder money derived from other criminal activity (i.e., not related to marijuana) or derived from marijuana-related activity not permitted under state law.</a:t>
            </a:r>
          </a:p>
          <a:p>
            <a:r>
              <a:rPr lang="en-US" dirty="0" smtClean="0"/>
              <a:t>The business is unable to produce satisfactory documentation or evidence to demonstrate that it is duly licensed and operating within the laws.</a:t>
            </a:r>
          </a:p>
          <a:p>
            <a:r>
              <a:rPr lang="en-US" dirty="0" smtClean="0"/>
              <a:t>The business is unable to demonstrate the legitimate source of significant outside investments.</a:t>
            </a:r>
          </a:p>
          <a:p>
            <a:r>
              <a:rPr lang="en-US" dirty="0" smtClean="0"/>
              <a:t>A customer seeks to conceal or disguise involvement in marijuana-related business activity by using a “consulting,” “holding,” or “management” company (not related to marijuana) but is depositing cash that smells like marijuana.</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15</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4101815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SAR – Red Flags (con’t)</a:t>
            </a:r>
            <a:endParaRPr lang="en-US" dirty="0"/>
          </a:p>
        </p:txBody>
      </p:sp>
      <p:sp>
        <p:nvSpPr>
          <p:cNvPr id="3" name="Content Placeholder 2"/>
          <p:cNvSpPr>
            <a:spLocks noGrp="1"/>
          </p:cNvSpPr>
          <p:nvPr>
            <p:ph idx="1"/>
          </p:nvPr>
        </p:nvSpPr>
        <p:spPr/>
        <p:txBody>
          <a:bodyPr>
            <a:normAutofit/>
          </a:bodyPr>
          <a:lstStyle/>
          <a:p>
            <a:r>
              <a:rPr lang="en-US" dirty="0" smtClean="0"/>
              <a:t>Publicly available sources and databases about the business, its owner(s), manager(s), or other related parties, reveal negative information.</a:t>
            </a:r>
          </a:p>
          <a:p>
            <a:r>
              <a:rPr lang="en-US" dirty="0" smtClean="0"/>
              <a:t>The business, its owner(s), manager(s), or other related parties are, or have been, subject to an enforcement action by the state or local authorities.</a:t>
            </a:r>
          </a:p>
          <a:p>
            <a:r>
              <a:rPr lang="en-US" dirty="0" smtClean="0"/>
              <a:t>A marijuana-related business engages in international or interstate activity, including by receiving cash deposits from locations outside the state or large interstate transfers, or otherwise transacting with persons or entities located in different states or countries.</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16</a:t>
            </a:fld>
            <a:endParaRPr lang="en-US" dirty="0"/>
          </a:p>
        </p:txBody>
      </p:sp>
      <p:pic>
        <p:nvPicPr>
          <p:cNvPr id="5" name="Picture 4"/>
          <p:cNvPicPr>
            <a:picLocks noChangeAspect="1"/>
          </p:cNvPicPr>
          <p:nvPr/>
        </p:nvPicPr>
        <p:blipFill>
          <a:blip r:embed="rId2"/>
          <a:stretch>
            <a:fillRect/>
          </a:stretch>
        </p:blipFill>
        <p:spPr>
          <a:xfrm>
            <a:off x="10086528" y="409109"/>
            <a:ext cx="1505843" cy="1237595"/>
          </a:xfrm>
          <a:prstGeom prst="rect">
            <a:avLst/>
          </a:prstGeom>
        </p:spPr>
      </p:pic>
    </p:spTree>
    <p:extLst>
      <p:ext uri="{BB962C8B-B14F-4D97-AF65-F5344CB8AC3E}">
        <p14:creationId xmlns:p14="http://schemas.microsoft.com/office/powerpoint/2010/main" val="3139787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SAR – Red Flags (con’t)</a:t>
            </a:r>
            <a:endParaRPr lang="en-US" dirty="0"/>
          </a:p>
        </p:txBody>
      </p:sp>
      <p:sp>
        <p:nvSpPr>
          <p:cNvPr id="3" name="Content Placeholder 2"/>
          <p:cNvSpPr>
            <a:spLocks noGrp="1"/>
          </p:cNvSpPr>
          <p:nvPr>
            <p:ph idx="1"/>
          </p:nvPr>
        </p:nvSpPr>
        <p:spPr/>
        <p:txBody>
          <a:bodyPr/>
          <a:lstStyle/>
          <a:p>
            <a:r>
              <a:rPr lang="en-US" dirty="0" smtClean="0"/>
              <a:t>The owner(s) or manager(s) of a marijuana-related business reside outside the state in which the business is located.</a:t>
            </a:r>
          </a:p>
          <a:p>
            <a:r>
              <a:rPr lang="en-US" dirty="0" smtClean="0"/>
              <a:t>A marijuana-related business is located on federal property or the marijuana sold by the business was grown on federal property.</a:t>
            </a:r>
          </a:p>
          <a:p>
            <a:r>
              <a:rPr lang="en-US" dirty="0" smtClean="0"/>
              <a:t>A marijuana-related business’s proximity to a school is not compliant with state law.</a:t>
            </a:r>
          </a:p>
          <a:p>
            <a:r>
              <a:rPr lang="en-US" dirty="0" smtClean="0"/>
              <a:t>A marijuana-related business purporting to be a “non-profit” is engaged in commercial activity inconsistent with that classification, or is making excessive payments to its manager(s) or employee(s).</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17</a:t>
            </a:fld>
            <a:endParaRPr lang="en-US" dirty="0"/>
          </a:p>
        </p:txBody>
      </p:sp>
      <p:pic>
        <p:nvPicPr>
          <p:cNvPr id="5" name="Picture 4"/>
          <p:cNvPicPr>
            <a:picLocks noChangeAspect="1"/>
          </p:cNvPicPr>
          <p:nvPr/>
        </p:nvPicPr>
        <p:blipFill>
          <a:blip r:embed="rId2"/>
          <a:stretch>
            <a:fillRect/>
          </a:stretch>
        </p:blipFill>
        <p:spPr>
          <a:xfrm>
            <a:off x="10086528" y="409108"/>
            <a:ext cx="1505843" cy="1237595"/>
          </a:xfrm>
          <a:prstGeom prst="rect">
            <a:avLst/>
          </a:prstGeom>
        </p:spPr>
      </p:pic>
    </p:spTree>
    <p:extLst>
      <p:ext uri="{BB962C8B-B14F-4D97-AF65-F5344CB8AC3E}">
        <p14:creationId xmlns:p14="http://schemas.microsoft.com/office/powerpoint/2010/main" val="670702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Intensive/High Risk Businesses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Risk Assessments:</a:t>
            </a:r>
          </a:p>
          <a:p>
            <a:r>
              <a:rPr lang="en-US" dirty="0"/>
              <a:t>Include in Risk Assessment and risk rate appropriately</a:t>
            </a:r>
          </a:p>
          <a:p>
            <a:r>
              <a:rPr lang="en-US" dirty="0"/>
              <a:t>Verify that the Risk Assessment includes all products and services offered to </a:t>
            </a:r>
            <a:r>
              <a:rPr lang="en-US" dirty="0" smtClean="0"/>
              <a:t>these type of businesses.</a:t>
            </a:r>
            <a:endParaRPr lang="en-US" dirty="0"/>
          </a:p>
          <a:p>
            <a:pPr marL="0" indent="0">
              <a:buNone/>
            </a:pPr>
            <a:endParaRPr lang="en-US" dirty="0"/>
          </a:p>
          <a:p>
            <a:pPr marL="0" indent="0">
              <a:buNone/>
            </a:pPr>
            <a:r>
              <a:rPr lang="en-US" b="1" dirty="0"/>
              <a:t>Management Oversight and Corporate Governance:</a:t>
            </a:r>
          </a:p>
          <a:p>
            <a:r>
              <a:rPr lang="en-US" dirty="0"/>
              <a:t>Determine that the bank infrastructure supports the volume, nature, and risk level of </a:t>
            </a:r>
            <a:r>
              <a:rPr lang="en-US" dirty="0" smtClean="0"/>
              <a:t>the cash intensive business.</a:t>
            </a:r>
            <a:endParaRPr lang="en-US" dirty="0"/>
          </a:p>
          <a:p>
            <a:r>
              <a:rPr lang="en-US" dirty="0"/>
              <a:t>Determine that the BSA Officer and staff have requisite knowledge and understanding of the </a:t>
            </a:r>
            <a:r>
              <a:rPr lang="en-US" dirty="0" smtClean="0"/>
              <a:t>cash intensive business.</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18</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2280806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Cash Intensive/High Risk Businesses</a:t>
            </a:r>
            <a:endParaRPr lang="en-US" dirty="0"/>
          </a:p>
        </p:txBody>
      </p:sp>
      <p:sp>
        <p:nvSpPr>
          <p:cNvPr id="3" name="Content Placeholder 2"/>
          <p:cNvSpPr>
            <a:spLocks noGrp="1"/>
          </p:cNvSpPr>
          <p:nvPr>
            <p:ph idx="1"/>
          </p:nvPr>
        </p:nvSpPr>
        <p:spPr>
          <a:xfrm>
            <a:off x="838199" y="1825624"/>
            <a:ext cx="10649843" cy="4530725"/>
          </a:xfrm>
        </p:spPr>
        <p:txBody>
          <a:bodyPr>
            <a:normAutofit fontScale="92500" lnSpcReduction="20000"/>
          </a:bodyPr>
          <a:lstStyle/>
          <a:p>
            <a:pPr marL="0" indent="0">
              <a:buNone/>
            </a:pPr>
            <a:r>
              <a:rPr lang="en-US" sz="3200" b="1" dirty="0"/>
              <a:t>CDD and Ongoing Oversight</a:t>
            </a:r>
          </a:p>
          <a:p>
            <a:r>
              <a:rPr lang="en-US" dirty="0"/>
              <a:t>Understand the type of </a:t>
            </a:r>
            <a:r>
              <a:rPr lang="en-US" dirty="0" smtClean="0"/>
              <a:t>business conducted</a:t>
            </a:r>
            <a:r>
              <a:rPr lang="en-US" dirty="0"/>
              <a:t>.</a:t>
            </a:r>
          </a:p>
          <a:p>
            <a:r>
              <a:rPr lang="en-US" dirty="0"/>
              <a:t>Verify beneficial ownership </a:t>
            </a:r>
            <a:r>
              <a:rPr lang="en-US" dirty="0" smtClean="0"/>
              <a:t>information (control of account).</a:t>
            </a:r>
            <a:endParaRPr lang="en-US" dirty="0"/>
          </a:p>
          <a:p>
            <a:r>
              <a:rPr lang="en-US" dirty="0"/>
              <a:t>Verify account purpose and activity levels and alignment with similar </a:t>
            </a:r>
            <a:r>
              <a:rPr lang="en-US" dirty="0" smtClean="0"/>
              <a:t>business </a:t>
            </a:r>
            <a:r>
              <a:rPr lang="en-US" dirty="0"/>
              <a:t>types.</a:t>
            </a:r>
          </a:p>
          <a:p>
            <a:r>
              <a:rPr lang="en-US" dirty="0"/>
              <a:t>Understand business capital source and cash activity volumes.</a:t>
            </a:r>
          </a:p>
          <a:p>
            <a:r>
              <a:rPr lang="en-US" dirty="0"/>
              <a:t>Identify and review related business interests.</a:t>
            </a:r>
          </a:p>
          <a:p>
            <a:r>
              <a:rPr lang="en-US" dirty="0"/>
              <a:t>If on-site visits completed, do they collect BSA/AML information to support activity levels</a:t>
            </a:r>
            <a:r>
              <a:rPr lang="en-US" dirty="0" smtClean="0"/>
              <a:t>?</a:t>
            </a:r>
          </a:p>
          <a:p>
            <a:r>
              <a:rPr lang="en-US" dirty="0" smtClean="0"/>
              <a:t>Is customer exemption from reporting?</a:t>
            </a:r>
          </a:p>
          <a:p>
            <a:r>
              <a:rPr lang="en-US" dirty="0" smtClean="0"/>
              <a:t>Understand cash operating requirements (premises limit)</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19</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3662625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Agenda</a:t>
            </a:r>
            <a:endParaRPr lang="en-US" dirty="0"/>
          </a:p>
        </p:txBody>
      </p:sp>
      <p:sp>
        <p:nvSpPr>
          <p:cNvPr id="3" name="Content Placeholder 2"/>
          <p:cNvSpPr>
            <a:spLocks noGrp="1"/>
          </p:cNvSpPr>
          <p:nvPr>
            <p:ph idx="1"/>
          </p:nvPr>
        </p:nvSpPr>
        <p:spPr/>
        <p:txBody>
          <a:bodyPr/>
          <a:lstStyle/>
          <a:p>
            <a:r>
              <a:rPr lang="en-US" dirty="0" smtClean="0"/>
              <a:t>FDIC Guidance</a:t>
            </a:r>
          </a:p>
          <a:p>
            <a:r>
              <a:rPr lang="en-US" dirty="0" smtClean="0"/>
              <a:t>Department of Justice Memo</a:t>
            </a:r>
          </a:p>
          <a:p>
            <a:r>
              <a:rPr lang="en-US" dirty="0"/>
              <a:t>FinCEN </a:t>
            </a:r>
            <a:r>
              <a:rPr lang="en-US" dirty="0" smtClean="0"/>
              <a:t>Guidance</a:t>
            </a:r>
          </a:p>
          <a:p>
            <a:r>
              <a:rPr lang="en-US" dirty="0" smtClean="0"/>
              <a:t>Bank considerations</a:t>
            </a:r>
          </a:p>
          <a:p>
            <a:r>
              <a:rPr lang="en-US" dirty="0" smtClean="0"/>
              <a:t>Conclusion</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pPr/>
              <a:t>2</a:t>
            </a:fld>
            <a:endParaRPr lang="en-US" dirty="0"/>
          </a:p>
        </p:txBody>
      </p:sp>
      <p:pic>
        <p:nvPicPr>
          <p:cNvPr id="10" name="Picture 9"/>
          <p:cNvPicPr>
            <a:picLocks noChangeAspect="1"/>
          </p:cNvPicPr>
          <p:nvPr/>
        </p:nvPicPr>
        <p:blipFill>
          <a:blip r:embed="rId3"/>
          <a:stretch>
            <a:fillRect/>
          </a:stretch>
        </p:blipFill>
        <p:spPr>
          <a:xfrm>
            <a:off x="10133830" y="408121"/>
            <a:ext cx="1500139" cy="1239569"/>
          </a:xfrm>
          <a:prstGeom prst="rect">
            <a:avLst/>
          </a:prstGeom>
        </p:spPr>
      </p:pic>
    </p:spTree>
    <p:extLst>
      <p:ext uri="{BB962C8B-B14F-4D97-AF65-F5344CB8AC3E}">
        <p14:creationId xmlns:p14="http://schemas.microsoft.com/office/powerpoint/2010/main" val="426946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 HDFI Exam Procedures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Board of Directors must have full knowledge of risks and must approve policy or exception to policy.</a:t>
            </a:r>
          </a:p>
          <a:p>
            <a:r>
              <a:rPr lang="en-US" dirty="0" smtClean="0"/>
              <a:t>Policies, procedures, and infrastructure must be adequate to address risk.</a:t>
            </a:r>
          </a:p>
          <a:p>
            <a:r>
              <a:rPr lang="en-US" dirty="0" smtClean="0"/>
              <a:t>Review agreements with 3</a:t>
            </a:r>
            <a:r>
              <a:rPr lang="en-US" baseline="30000" dirty="0" smtClean="0"/>
              <a:t>rd</a:t>
            </a:r>
            <a:r>
              <a:rPr lang="en-US" dirty="0" smtClean="0"/>
              <a:t> party service providers (armored car).</a:t>
            </a:r>
          </a:p>
          <a:p>
            <a:r>
              <a:rPr lang="en-US" dirty="0" smtClean="0"/>
              <a:t>CIP must be completed and monitored.</a:t>
            </a:r>
          </a:p>
          <a:p>
            <a:r>
              <a:rPr lang="en-US" dirty="0" smtClean="0"/>
              <a:t>Training must be appropriate for various positions.</a:t>
            </a:r>
          </a:p>
          <a:p>
            <a:r>
              <a:rPr lang="en-US" dirty="0" smtClean="0"/>
              <a:t>Public records request (if DOH allows) of application.</a:t>
            </a:r>
          </a:p>
          <a:p>
            <a:r>
              <a:rPr lang="en-US" dirty="0" smtClean="0"/>
              <a:t>SARs filed and policy for filing SARs consistent with FinCEN guidance.</a:t>
            </a:r>
          </a:p>
          <a:p>
            <a:r>
              <a:rPr lang="en-US" dirty="0" smtClean="0"/>
              <a:t>Adequate controls to identify marijuana related accounts.</a:t>
            </a:r>
          </a:p>
          <a:p>
            <a:r>
              <a:rPr lang="en-US" dirty="0" smtClean="0"/>
              <a:t>Consideration of Cole Memo priorities.</a:t>
            </a:r>
          </a:p>
          <a:p>
            <a:r>
              <a:rPr lang="en-US" dirty="0" smtClean="0"/>
              <a:t>Exit plan if the current DOJ policy of “prosecutorial discretion” changes.</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20</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3297982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 Bank considerations</a:t>
            </a:r>
            <a:endParaRPr lang="en-US" dirty="0"/>
          </a:p>
        </p:txBody>
      </p:sp>
      <p:sp>
        <p:nvSpPr>
          <p:cNvPr id="3" name="Content Placeholder 2"/>
          <p:cNvSpPr>
            <a:spLocks noGrp="1"/>
          </p:cNvSpPr>
          <p:nvPr>
            <p:ph idx="1"/>
          </p:nvPr>
        </p:nvSpPr>
        <p:spPr/>
        <p:txBody>
          <a:bodyPr/>
          <a:lstStyle/>
          <a:p>
            <a:r>
              <a:rPr lang="en-US" dirty="0" smtClean="0"/>
              <a:t>A credit union was denied access to the Federal Reserve System.</a:t>
            </a:r>
          </a:p>
          <a:p>
            <a:r>
              <a:rPr lang="en-US" dirty="0" smtClean="0"/>
              <a:t>Banks and credit unions in states with recreational marijuana closed employee and related vendor accounts.</a:t>
            </a:r>
          </a:p>
          <a:p>
            <a:r>
              <a:rPr lang="en-US" dirty="0" smtClean="0"/>
              <a:t>Cost of the marijuana related accounts.</a:t>
            </a:r>
          </a:p>
          <a:p>
            <a:r>
              <a:rPr lang="en-US" dirty="0" smtClean="0"/>
              <a:t>Whether a bank will allow payroll deposits or other vendor payments from another financial institution that opened marijuana related accounts.</a:t>
            </a:r>
          </a:p>
          <a:p>
            <a:r>
              <a:rPr lang="en-US" dirty="0" smtClean="0"/>
              <a:t>Lending policies must be adequate.  DOJ and FinCEN may need to provide additional guidance.</a:t>
            </a:r>
          </a:p>
        </p:txBody>
      </p:sp>
      <p:sp>
        <p:nvSpPr>
          <p:cNvPr id="4" name="Slide Number Placeholder 3"/>
          <p:cNvSpPr>
            <a:spLocks noGrp="1"/>
          </p:cNvSpPr>
          <p:nvPr>
            <p:ph type="sldNum" sz="quarter" idx="12"/>
          </p:nvPr>
        </p:nvSpPr>
        <p:spPr/>
        <p:txBody>
          <a:bodyPr/>
          <a:lstStyle/>
          <a:p>
            <a:fld id="{688D35A3-4B17-4D16-8D27-0BE1D136983C}" type="slidenum">
              <a:rPr lang="en-US" smtClean="0"/>
              <a:t>21</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22367637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Banks and other financial institutions may open accounts for high risk businesses such as medical marijuana related businesses based on the risk assessment and risk tolerance of the financial institution.</a:t>
            </a:r>
          </a:p>
          <a:p>
            <a:pPr marL="0" indent="0">
              <a:buNone/>
            </a:pPr>
            <a:endParaRPr lang="en-US" dirty="0" smtClean="0"/>
          </a:p>
          <a:p>
            <a:r>
              <a:rPr lang="en-US" dirty="0" smtClean="0"/>
              <a:t>Banks and other financial institutions must implement and follow appropriate customer due diligence standards.</a:t>
            </a:r>
          </a:p>
          <a:p>
            <a:pPr marL="0" indent="0">
              <a:buNone/>
            </a:pPr>
            <a:endParaRPr lang="en-US" dirty="0" smtClean="0"/>
          </a:p>
          <a:p>
            <a:r>
              <a:rPr lang="en-US" dirty="0" smtClean="0"/>
              <a:t>Regulators will be examining banks for BSA/AML compliance.</a:t>
            </a:r>
          </a:p>
          <a:p>
            <a:pPr marL="0" indent="0">
              <a:buNone/>
            </a:pP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22</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472597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dirty="0" smtClean="0"/>
              <a:t>Iris Ikeda</a:t>
            </a:r>
          </a:p>
          <a:p>
            <a:pPr marL="0" indent="0" algn="ctr">
              <a:buNone/>
            </a:pPr>
            <a:r>
              <a:rPr lang="en-US" dirty="0" smtClean="0"/>
              <a:t>Commissioner</a:t>
            </a:r>
          </a:p>
          <a:p>
            <a:pPr marL="0" indent="0" algn="ctr">
              <a:buNone/>
            </a:pPr>
            <a:r>
              <a:rPr lang="en-US" dirty="0" smtClean="0"/>
              <a:t>Division of Financial Institutions</a:t>
            </a:r>
          </a:p>
          <a:p>
            <a:pPr marL="0" indent="0" algn="ctr">
              <a:buNone/>
            </a:pPr>
            <a:r>
              <a:rPr lang="en-US" dirty="0" smtClean="0"/>
              <a:t>Department of Commerce and Consumer Affairs</a:t>
            </a:r>
          </a:p>
          <a:p>
            <a:pPr marL="0" indent="0" algn="ctr">
              <a:buNone/>
            </a:pPr>
            <a:r>
              <a:rPr lang="en-US" dirty="0" smtClean="0"/>
              <a:t>335 Merchant Street #221</a:t>
            </a:r>
          </a:p>
          <a:p>
            <a:pPr marL="0" indent="0" algn="ctr">
              <a:buNone/>
            </a:pPr>
            <a:r>
              <a:rPr lang="en-US" dirty="0" smtClean="0"/>
              <a:t>Honolulu, HI 96813</a:t>
            </a:r>
          </a:p>
          <a:p>
            <a:pPr marL="0" indent="0" algn="ctr">
              <a:buNone/>
            </a:pPr>
            <a:r>
              <a:rPr lang="en-US" dirty="0" smtClean="0"/>
              <a:t>808.586.2820</a:t>
            </a:r>
          </a:p>
          <a:p>
            <a:pPr marL="0" indent="0">
              <a:buNone/>
            </a:pPr>
            <a:r>
              <a:rPr lang="en-US" dirty="0">
                <a:hlinkClick r:id="rId2"/>
              </a:rPr>
              <a:t>http://cca.hawaii.gov/dfi</a:t>
            </a:r>
            <a:r>
              <a:rPr lang="en-US" dirty="0" smtClean="0">
                <a:hlinkClick r:id="rId2"/>
              </a:rPr>
              <a:t>/</a:t>
            </a:r>
            <a:endParaRPr lang="en-US" dirty="0" smtClean="0"/>
          </a:p>
          <a:p>
            <a:pPr marL="0" indent="0">
              <a:buNone/>
            </a:pPr>
            <a:r>
              <a:rPr lang="en-US" dirty="0" smtClean="0"/>
              <a:t>Twitter: @Hawaii DFI</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23</a:t>
            </a:fld>
            <a:endParaRPr lang="en-US" dirty="0"/>
          </a:p>
        </p:txBody>
      </p:sp>
      <p:pic>
        <p:nvPicPr>
          <p:cNvPr id="5" name="Picture 4"/>
          <p:cNvPicPr>
            <a:picLocks noChangeAspect="1"/>
          </p:cNvPicPr>
          <p:nvPr/>
        </p:nvPicPr>
        <p:blipFill>
          <a:blip r:embed="rId3"/>
          <a:stretch>
            <a:fillRect/>
          </a:stretch>
        </p:blipFill>
        <p:spPr>
          <a:xfrm>
            <a:off x="10067478" y="409108"/>
            <a:ext cx="1505843" cy="1237595"/>
          </a:xfrm>
          <a:prstGeom prst="rect">
            <a:avLst/>
          </a:prstGeom>
        </p:spPr>
      </p:pic>
    </p:spTree>
    <p:extLst>
      <p:ext uri="{BB962C8B-B14F-4D97-AF65-F5344CB8AC3E}">
        <p14:creationId xmlns:p14="http://schemas.microsoft.com/office/powerpoint/2010/main" val="3892563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FDIC FIL-5-2015 (02.12.15)</a:t>
            </a:r>
            <a:endParaRPr lang="en-US" dirty="0"/>
          </a:p>
        </p:txBody>
      </p:sp>
      <p:sp>
        <p:nvSpPr>
          <p:cNvPr id="3" name="Content Placeholder 2"/>
          <p:cNvSpPr>
            <a:spLocks noGrp="1"/>
          </p:cNvSpPr>
          <p:nvPr>
            <p:ph idx="1"/>
          </p:nvPr>
        </p:nvSpPr>
        <p:spPr/>
        <p:txBody>
          <a:bodyPr/>
          <a:lstStyle/>
          <a:p>
            <a:r>
              <a:rPr lang="en-US" dirty="0" smtClean="0"/>
              <a:t>Encourage </a:t>
            </a:r>
            <a:r>
              <a:rPr lang="en-US" dirty="0"/>
              <a:t>institutions to take a risk-based approach in assessing individual customer relationships rather than declining to provide banking services to entire categories of customers</a:t>
            </a:r>
            <a:r>
              <a:rPr lang="en-US" dirty="0" smtClean="0"/>
              <a:t>.</a:t>
            </a:r>
          </a:p>
          <a:p>
            <a:endParaRPr lang="en-US" dirty="0"/>
          </a:p>
          <a:p>
            <a:r>
              <a:rPr lang="en-US" dirty="0"/>
              <a:t>I</a:t>
            </a:r>
            <a:r>
              <a:rPr lang="en-US" dirty="0" smtClean="0"/>
              <a:t>nstitutions </a:t>
            </a:r>
            <a:r>
              <a:rPr lang="en-US" dirty="0"/>
              <a:t>are expected to assess the risks posed by an individual customer on a case-by-case </a:t>
            </a:r>
            <a:r>
              <a:rPr lang="en-US" dirty="0" smtClean="0"/>
              <a:t>basis.</a:t>
            </a:r>
          </a:p>
          <a:p>
            <a:endParaRPr lang="en-US" dirty="0"/>
          </a:p>
          <a:p>
            <a:r>
              <a:rPr lang="en-US" dirty="0" smtClean="0"/>
              <a:t>Implement </a:t>
            </a:r>
            <a:r>
              <a:rPr lang="en-US" dirty="0"/>
              <a:t>controls to manage the relationship commensurate with the risks associated with each customer.</a:t>
            </a:r>
          </a:p>
        </p:txBody>
      </p:sp>
      <p:sp>
        <p:nvSpPr>
          <p:cNvPr id="4" name="Slide Number Placeholder 3"/>
          <p:cNvSpPr>
            <a:spLocks noGrp="1"/>
          </p:cNvSpPr>
          <p:nvPr>
            <p:ph type="sldNum" sz="quarter" idx="12"/>
          </p:nvPr>
        </p:nvSpPr>
        <p:spPr/>
        <p:txBody>
          <a:bodyPr/>
          <a:lstStyle/>
          <a:p>
            <a:fld id="{688D35A3-4B17-4D16-8D27-0BE1D136983C}" type="slidenum">
              <a:rPr lang="en-US" smtClean="0"/>
              <a:t>3</a:t>
            </a:fld>
            <a:endParaRPr lang="en-US" dirty="0"/>
          </a:p>
        </p:txBody>
      </p:sp>
      <p:pic>
        <p:nvPicPr>
          <p:cNvPr id="5" name="Picture 4"/>
          <p:cNvPicPr>
            <a:picLocks noChangeAspect="1"/>
          </p:cNvPicPr>
          <p:nvPr/>
        </p:nvPicPr>
        <p:blipFill>
          <a:blip r:embed="rId2"/>
          <a:stretch>
            <a:fillRect/>
          </a:stretch>
        </p:blipFill>
        <p:spPr>
          <a:xfrm>
            <a:off x="10130978" y="409108"/>
            <a:ext cx="1505843" cy="1237595"/>
          </a:xfrm>
          <a:prstGeom prst="rect">
            <a:avLst/>
          </a:prstGeom>
        </p:spPr>
      </p:pic>
    </p:spTree>
    <p:extLst>
      <p:ext uri="{BB962C8B-B14F-4D97-AF65-F5344CB8AC3E}">
        <p14:creationId xmlns:p14="http://schemas.microsoft.com/office/powerpoint/2010/main" val="96199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Considerations</a:t>
            </a:r>
            <a:endParaRPr lang="en-US" dirty="0"/>
          </a:p>
        </p:txBody>
      </p:sp>
      <p:sp>
        <p:nvSpPr>
          <p:cNvPr id="3" name="Content Placeholder 2"/>
          <p:cNvSpPr>
            <a:spLocks noGrp="1"/>
          </p:cNvSpPr>
          <p:nvPr>
            <p:ph idx="1"/>
          </p:nvPr>
        </p:nvSpPr>
        <p:spPr/>
        <p:txBody>
          <a:bodyPr>
            <a:normAutofit/>
          </a:bodyPr>
          <a:lstStyle/>
          <a:p>
            <a:r>
              <a:rPr lang="en-US" dirty="0" smtClean="0"/>
              <a:t>Banks are hesitant </a:t>
            </a:r>
            <a:r>
              <a:rPr lang="en-US" dirty="0"/>
              <a:t>to provide certain types of banking services due to concerns that they will be unable to comply </a:t>
            </a:r>
            <a:r>
              <a:rPr lang="en-US" dirty="0" smtClean="0"/>
              <a:t>with BSA.</a:t>
            </a:r>
          </a:p>
          <a:p>
            <a:r>
              <a:rPr lang="en-US" dirty="0" smtClean="0"/>
              <a:t>It is </a:t>
            </a:r>
            <a:r>
              <a:rPr lang="en-US" dirty="0"/>
              <a:t>not possible for a financial institution to detect and report all potentially illicit </a:t>
            </a:r>
            <a:r>
              <a:rPr lang="en-US" dirty="0" smtClean="0"/>
              <a:t>transactions.</a:t>
            </a:r>
          </a:p>
          <a:p>
            <a:r>
              <a:rPr lang="en-US" dirty="0" smtClean="0"/>
              <a:t>Isolated </a:t>
            </a:r>
            <a:r>
              <a:rPr lang="en-US" dirty="0"/>
              <a:t>or technical violations, which </a:t>
            </a:r>
            <a:r>
              <a:rPr lang="en-US" dirty="0" smtClean="0"/>
              <a:t>occur </a:t>
            </a:r>
            <a:r>
              <a:rPr lang="en-US" dirty="0"/>
              <a:t>within an otherwise adequate system of policies, procedures, and processes, generally do not prompt serious regulatory </a:t>
            </a:r>
            <a:r>
              <a:rPr lang="en-US" dirty="0" smtClean="0"/>
              <a:t>concern. </a:t>
            </a:r>
          </a:p>
          <a:p>
            <a:r>
              <a:rPr lang="en-US" dirty="0" smtClean="0"/>
              <a:t>The risk-based BSA/AML program established and maintained should allow </a:t>
            </a:r>
            <a:r>
              <a:rPr lang="en-US" dirty="0"/>
              <a:t>the institution </a:t>
            </a:r>
            <a:r>
              <a:rPr lang="en-US" dirty="0" smtClean="0"/>
              <a:t>to </a:t>
            </a:r>
            <a:r>
              <a:rPr lang="en-US" dirty="0"/>
              <a:t>appropriately manage customer accounts, while generally detecting and deterring illicit financial transactions.</a:t>
            </a:r>
          </a:p>
        </p:txBody>
      </p:sp>
      <p:sp>
        <p:nvSpPr>
          <p:cNvPr id="4" name="Slide Number Placeholder 3"/>
          <p:cNvSpPr>
            <a:spLocks noGrp="1"/>
          </p:cNvSpPr>
          <p:nvPr>
            <p:ph type="sldNum" sz="quarter" idx="12"/>
          </p:nvPr>
        </p:nvSpPr>
        <p:spPr/>
        <p:txBody>
          <a:bodyPr/>
          <a:lstStyle/>
          <a:p>
            <a:fld id="{688D35A3-4B17-4D16-8D27-0BE1D136983C}" type="slidenum">
              <a:rPr lang="en-US" smtClean="0"/>
              <a:t>4</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96387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DOJ (Cole Memorandum-08.29.13)</a:t>
            </a:r>
            <a:br>
              <a:rPr lang="en-US" dirty="0" smtClean="0"/>
            </a:br>
            <a:r>
              <a:rPr lang="en-US" sz="3200" dirty="0" smtClean="0"/>
              <a:t>Guidance Regarding Marijuana Enforcement</a:t>
            </a:r>
            <a:endParaRPr lang="en-US" sz="3200" dirty="0"/>
          </a:p>
        </p:txBody>
      </p:sp>
      <p:sp>
        <p:nvSpPr>
          <p:cNvPr id="3" name="Content Placeholder 2"/>
          <p:cNvSpPr>
            <a:spLocks noGrp="1"/>
          </p:cNvSpPr>
          <p:nvPr>
            <p:ph idx="1"/>
          </p:nvPr>
        </p:nvSpPr>
        <p:spPr/>
        <p:txBody>
          <a:bodyPr>
            <a:normAutofit fontScale="92500" lnSpcReduction="10000"/>
          </a:bodyPr>
          <a:lstStyle/>
          <a:p>
            <a:r>
              <a:rPr lang="en-US" dirty="0"/>
              <a:t>The Department's </a:t>
            </a:r>
            <a:r>
              <a:rPr lang="en-US" dirty="0" smtClean="0"/>
              <a:t>expectation is that states </a:t>
            </a:r>
            <a:r>
              <a:rPr lang="en-US" dirty="0"/>
              <a:t>and local governments that have enacted laws authorizing marijuana-related conduct will implement strong and effective regulatory and enforcement systems that will address the threat those state laws could pose to public </a:t>
            </a:r>
            <a:r>
              <a:rPr lang="en-US" dirty="0" smtClean="0"/>
              <a:t>safety, public </a:t>
            </a:r>
            <a:r>
              <a:rPr lang="en-US" dirty="0"/>
              <a:t>health, and other law enforcement </a:t>
            </a:r>
            <a:r>
              <a:rPr lang="en-US" dirty="0" smtClean="0"/>
              <a:t>interests.</a:t>
            </a:r>
          </a:p>
          <a:p>
            <a:r>
              <a:rPr lang="en-US" dirty="0"/>
              <a:t>If state enforcement efforts are not sufficiently robust to protect against the harms set forth above, the federal government may seek to challenge the regulatory structure itself in addition to continuing to bring individual enforcement actions, including criminal prosecutions, focused on those harms</a:t>
            </a:r>
            <a:r>
              <a:rPr lang="en-US" dirty="0" smtClean="0"/>
              <a:t>.</a:t>
            </a:r>
          </a:p>
          <a:p>
            <a:r>
              <a:rPr lang="en-US" dirty="0" smtClean="0"/>
              <a:t>Clarifies DOH’s commitment to enforcing the Controlled Substances Act by focusing on 8 priorities.</a:t>
            </a:r>
          </a:p>
        </p:txBody>
      </p:sp>
      <p:sp>
        <p:nvSpPr>
          <p:cNvPr id="4" name="Slide Number Placeholder 3"/>
          <p:cNvSpPr>
            <a:spLocks noGrp="1"/>
          </p:cNvSpPr>
          <p:nvPr>
            <p:ph type="sldNum" sz="quarter" idx="12"/>
          </p:nvPr>
        </p:nvSpPr>
        <p:spPr/>
        <p:txBody>
          <a:bodyPr/>
          <a:lstStyle/>
          <a:p>
            <a:fld id="{688D35A3-4B17-4D16-8D27-0BE1D136983C}" type="slidenum">
              <a:rPr lang="en-US" smtClean="0"/>
              <a:t>5</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2270249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DOJ Cole Memo – (08.29.13)</a:t>
            </a:r>
            <a:br>
              <a:rPr lang="en-US" dirty="0" smtClean="0"/>
            </a:br>
            <a:r>
              <a:rPr lang="en-US" dirty="0"/>
              <a:t>	</a:t>
            </a:r>
            <a:r>
              <a:rPr lang="en-US" sz="3200" dirty="0" smtClean="0"/>
              <a:t>8 Enforcement Priorities</a:t>
            </a:r>
            <a:endParaRPr lang="en-US" sz="3200" dirty="0"/>
          </a:p>
        </p:txBody>
      </p:sp>
      <p:sp>
        <p:nvSpPr>
          <p:cNvPr id="3" name="Content Placeholder 2"/>
          <p:cNvSpPr>
            <a:spLocks noGrp="1"/>
          </p:cNvSpPr>
          <p:nvPr>
            <p:ph idx="1"/>
          </p:nvPr>
        </p:nvSpPr>
        <p:spPr/>
        <p:txBody>
          <a:bodyPr>
            <a:normAutofit fontScale="92500"/>
          </a:bodyPr>
          <a:lstStyle/>
          <a:p>
            <a:pPr lvl="0"/>
            <a:r>
              <a:rPr lang="en-US" dirty="0" smtClean="0"/>
              <a:t>Prevent </a:t>
            </a:r>
            <a:r>
              <a:rPr lang="en-US" dirty="0"/>
              <a:t>the distribution of marijuana to minors;</a:t>
            </a:r>
          </a:p>
          <a:p>
            <a:pPr lvl="0"/>
            <a:r>
              <a:rPr lang="en-US" dirty="0" smtClean="0"/>
              <a:t>Prevent </a:t>
            </a:r>
            <a:r>
              <a:rPr lang="en-US" dirty="0"/>
              <a:t>revenue </a:t>
            </a:r>
            <a:r>
              <a:rPr lang="en-US" dirty="0" smtClean="0"/>
              <a:t>from sales to </a:t>
            </a:r>
            <a:r>
              <a:rPr lang="en-US" dirty="0"/>
              <a:t>criminal enterprises, gangs, </a:t>
            </a:r>
            <a:r>
              <a:rPr lang="en-US" dirty="0" smtClean="0"/>
              <a:t>and cartels</a:t>
            </a:r>
            <a:r>
              <a:rPr lang="en-US" dirty="0"/>
              <a:t>;</a:t>
            </a:r>
          </a:p>
          <a:p>
            <a:pPr lvl="0"/>
            <a:r>
              <a:rPr lang="en-US" dirty="0" smtClean="0"/>
              <a:t>Prevent the </a:t>
            </a:r>
            <a:r>
              <a:rPr lang="en-US" dirty="0"/>
              <a:t>diversion of marijuana from </a:t>
            </a:r>
            <a:r>
              <a:rPr lang="en-US" dirty="0" smtClean="0"/>
              <a:t>state to state;</a:t>
            </a:r>
            <a:endParaRPr lang="en-US" dirty="0"/>
          </a:p>
          <a:p>
            <a:pPr lvl="0"/>
            <a:r>
              <a:rPr lang="en-US" dirty="0" smtClean="0"/>
              <a:t>Prevent state-licensed marijuana activity to </a:t>
            </a:r>
            <a:r>
              <a:rPr lang="en-US" dirty="0"/>
              <a:t>used as a </a:t>
            </a:r>
            <a:r>
              <a:rPr lang="en-US" dirty="0" smtClean="0"/>
              <a:t>cover/pretext for other </a:t>
            </a:r>
            <a:r>
              <a:rPr lang="en-US" dirty="0"/>
              <a:t>illegal drugs or </a:t>
            </a:r>
            <a:r>
              <a:rPr lang="en-US" dirty="0" smtClean="0"/>
              <a:t>activity</a:t>
            </a:r>
            <a:r>
              <a:rPr lang="en-US" dirty="0"/>
              <a:t>;</a:t>
            </a:r>
          </a:p>
          <a:p>
            <a:pPr lvl="0"/>
            <a:r>
              <a:rPr lang="en-US" dirty="0" smtClean="0"/>
              <a:t>Prevent </a:t>
            </a:r>
            <a:r>
              <a:rPr lang="en-US" dirty="0"/>
              <a:t>violence </a:t>
            </a:r>
            <a:r>
              <a:rPr lang="en-US" dirty="0" smtClean="0"/>
              <a:t>&amp; </a:t>
            </a:r>
            <a:r>
              <a:rPr lang="en-US" dirty="0"/>
              <a:t>the use of </a:t>
            </a:r>
            <a:r>
              <a:rPr lang="en-US" dirty="0" smtClean="0"/>
              <a:t>firearms related to production &amp; distribution;</a:t>
            </a:r>
            <a:endParaRPr lang="en-US" dirty="0"/>
          </a:p>
          <a:p>
            <a:pPr lvl="0"/>
            <a:r>
              <a:rPr lang="en-US" dirty="0" smtClean="0"/>
              <a:t>Prevent </a:t>
            </a:r>
            <a:r>
              <a:rPr lang="en-US" dirty="0"/>
              <a:t>drugged driving </a:t>
            </a:r>
            <a:r>
              <a:rPr lang="en-US" dirty="0" smtClean="0"/>
              <a:t>and other </a:t>
            </a:r>
            <a:r>
              <a:rPr lang="en-US" dirty="0"/>
              <a:t>adverse public health </a:t>
            </a:r>
            <a:r>
              <a:rPr lang="en-US" dirty="0" smtClean="0"/>
              <a:t>consequences;</a:t>
            </a:r>
            <a:endParaRPr lang="en-US" dirty="0"/>
          </a:p>
          <a:p>
            <a:pPr lvl="0"/>
            <a:r>
              <a:rPr lang="en-US" dirty="0" smtClean="0"/>
              <a:t>Prevent </a:t>
            </a:r>
            <a:r>
              <a:rPr lang="en-US" dirty="0"/>
              <a:t>the growing of marijuana on public </a:t>
            </a:r>
            <a:r>
              <a:rPr lang="en-US" dirty="0" smtClean="0"/>
              <a:t>lands; </a:t>
            </a:r>
            <a:r>
              <a:rPr lang="en-US" dirty="0"/>
              <a:t>and</a:t>
            </a:r>
          </a:p>
          <a:p>
            <a:r>
              <a:rPr lang="en-US" dirty="0" smtClean="0"/>
              <a:t>Prevent </a:t>
            </a:r>
            <a:r>
              <a:rPr lang="en-US" dirty="0"/>
              <a:t>marijuana possession or use on federal property.</a:t>
            </a:r>
          </a:p>
        </p:txBody>
      </p:sp>
      <p:sp>
        <p:nvSpPr>
          <p:cNvPr id="4" name="Slide Number Placeholder 3"/>
          <p:cNvSpPr>
            <a:spLocks noGrp="1"/>
          </p:cNvSpPr>
          <p:nvPr>
            <p:ph type="sldNum" sz="quarter" idx="12"/>
          </p:nvPr>
        </p:nvSpPr>
        <p:spPr/>
        <p:txBody>
          <a:bodyPr/>
          <a:lstStyle/>
          <a:p>
            <a:fld id="{688D35A3-4B17-4D16-8D27-0BE1D136983C}" type="slidenum">
              <a:rPr lang="en-US" smtClean="0"/>
              <a:t>6</a:t>
            </a:fld>
            <a:endParaRPr lang="en-US" dirty="0"/>
          </a:p>
        </p:txBody>
      </p:sp>
      <p:pic>
        <p:nvPicPr>
          <p:cNvPr id="5" name="Picture 4"/>
          <p:cNvPicPr>
            <a:picLocks noChangeAspect="1"/>
          </p:cNvPicPr>
          <p:nvPr/>
        </p:nvPicPr>
        <p:blipFill>
          <a:blip r:embed="rId2"/>
          <a:stretch>
            <a:fillRect/>
          </a:stretch>
        </p:blipFill>
        <p:spPr>
          <a:xfrm>
            <a:off x="10054778" y="383381"/>
            <a:ext cx="1505843" cy="1237595"/>
          </a:xfrm>
          <a:prstGeom prst="rect">
            <a:avLst/>
          </a:prstGeom>
        </p:spPr>
      </p:pic>
    </p:spTree>
    <p:extLst>
      <p:ext uri="{BB962C8B-B14F-4D97-AF65-F5344CB8AC3E}">
        <p14:creationId xmlns:p14="http://schemas.microsoft.com/office/powerpoint/2010/main" val="1387619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DOJ Cole Memo – Update 02.14.14</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Complementary &amp; coincided with publication of FinCEN’s guidance</a:t>
            </a:r>
          </a:p>
          <a:p>
            <a:r>
              <a:rPr lang="en-US" dirty="0" smtClean="0"/>
              <a:t>Provides updated guidance to federal prosecutors concerning marijuana enforcement in the </a:t>
            </a:r>
            <a:r>
              <a:rPr lang="en-US" dirty="0"/>
              <a:t>exercise of investigative and prosecutorial </a:t>
            </a:r>
            <a:r>
              <a:rPr lang="en-US" dirty="0" smtClean="0"/>
              <a:t>discretion under the CSA. </a:t>
            </a:r>
          </a:p>
          <a:p>
            <a:r>
              <a:rPr lang="en-US" dirty="0" smtClean="0"/>
              <a:t>The Cole Memo guidance applies to all of DOJ’s federal enforcement activity, including civil enforcement and criminal investigations and prosecutions, concerning marijuana in all states.</a:t>
            </a:r>
          </a:p>
          <a:p>
            <a:r>
              <a:rPr lang="en-US" dirty="0" smtClean="0"/>
              <a:t>This guidance and any </a:t>
            </a:r>
            <a:r>
              <a:rPr lang="en-US" dirty="0"/>
              <a:t>state or local law </a:t>
            </a:r>
            <a:r>
              <a:rPr lang="en-US" dirty="0" smtClean="0"/>
              <a:t>does NOT provide </a:t>
            </a:r>
            <a:r>
              <a:rPr lang="en-US" dirty="0"/>
              <a:t>a legal defense to a violation of federal law, including any civil or criminal violation of the CSA, the money laundering and unlicensed money transmitter statutes, or the BSA, including the obligation of financial institutions to conduct customer due diligence.</a:t>
            </a:r>
          </a:p>
        </p:txBody>
      </p:sp>
      <p:sp>
        <p:nvSpPr>
          <p:cNvPr id="4" name="Slide Number Placeholder 3"/>
          <p:cNvSpPr>
            <a:spLocks noGrp="1"/>
          </p:cNvSpPr>
          <p:nvPr>
            <p:ph type="sldNum" sz="quarter" idx="12"/>
          </p:nvPr>
        </p:nvSpPr>
        <p:spPr/>
        <p:txBody>
          <a:bodyPr/>
          <a:lstStyle/>
          <a:p>
            <a:fld id="{688D35A3-4B17-4D16-8D27-0BE1D136983C}" type="slidenum">
              <a:rPr lang="en-US" smtClean="0"/>
              <a:t>7</a:t>
            </a:fld>
            <a:endParaRPr lang="en-US" dirty="0"/>
          </a:p>
        </p:txBody>
      </p:sp>
      <p:pic>
        <p:nvPicPr>
          <p:cNvPr id="5" name="Picture 4"/>
          <p:cNvPicPr>
            <a:picLocks noChangeAspect="1"/>
          </p:cNvPicPr>
          <p:nvPr/>
        </p:nvPicPr>
        <p:blipFill>
          <a:blip r:embed="rId2"/>
          <a:stretch>
            <a:fillRect/>
          </a:stretch>
        </p:blipFill>
        <p:spPr>
          <a:xfrm>
            <a:off x="9982200" y="409108"/>
            <a:ext cx="1505843" cy="1237595"/>
          </a:xfrm>
          <a:prstGeom prst="rect">
            <a:avLst/>
          </a:prstGeom>
        </p:spPr>
      </p:pic>
    </p:spTree>
    <p:extLst>
      <p:ext uri="{BB962C8B-B14F-4D97-AF65-F5344CB8AC3E}">
        <p14:creationId xmlns:p14="http://schemas.microsoft.com/office/powerpoint/2010/main" val="589554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DOJ Cole Memo – Update 02.14.14</a:t>
            </a:r>
            <a:endParaRPr lang="en-US" dirty="0"/>
          </a:p>
        </p:txBody>
      </p:sp>
      <p:sp>
        <p:nvSpPr>
          <p:cNvPr id="3" name="Content Placeholder 2"/>
          <p:cNvSpPr>
            <a:spLocks noGrp="1"/>
          </p:cNvSpPr>
          <p:nvPr>
            <p:ph idx="1"/>
          </p:nvPr>
        </p:nvSpPr>
        <p:spPr/>
        <p:txBody>
          <a:bodyPr>
            <a:normAutofit lnSpcReduction="10000"/>
          </a:bodyPr>
          <a:lstStyle/>
          <a:p>
            <a:r>
              <a:rPr lang="en-US" dirty="0" smtClean="0"/>
              <a:t>Financial </a:t>
            </a:r>
            <a:r>
              <a:rPr lang="en-US" dirty="0"/>
              <a:t>institutions and individuals choosing to service marijuana-related businesses that are not compliant with such state regulatory and enforcement </a:t>
            </a:r>
            <a:r>
              <a:rPr lang="en-US" dirty="0" smtClean="0"/>
              <a:t>systems, </a:t>
            </a:r>
            <a:r>
              <a:rPr lang="en-US" dirty="0"/>
              <a:t>are more likely to risk </a:t>
            </a:r>
            <a:r>
              <a:rPr lang="en-US" dirty="0" smtClean="0"/>
              <a:t>activities that </a:t>
            </a:r>
            <a:r>
              <a:rPr lang="en-US" dirty="0"/>
              <a:t>implicates the eight federal enforcement priorities. </a:t>
            </a:r>
            <a:endParaRPr lang="en-US" dirty="0" smtClean="0"/>
          </a:p>
          <a:p>
            <a:r>
              <a:rPr lang="en-US" dirty="0" smtClean="0"/>
              <a:t>Financial institutions </a:t>
            </a:r>
            <a:r>
              <a:rPr lang="en-US" dirty="0"/>
              <a:t>must continue to apply appropriate risk-based anti-money laundering policies, procedures, and controls sufficient to address the risks posed by these </a:t>
            </a:r>
            <a:r>
              <a:rPr lang="en-US" dirty="0" smtClean="0"/>
              <a:t>customers.</a:t>
            </a:r>
          </a:p>
          <a:p>
            <a:r>
              <a:rPr lang="en-US" dirty="0" smtClean="0"/>
              <a:t>Prosecutors will </a:t>
            </a:r>
            <a:r>
              <a:rPr lang="en-US" dirty="0"/>
              <a:t>continue to review marijuana-related prosecutions on a case-by-case basis and weigh all available information and evidence in determining whether particular conduct falls within the identified priorities.</a:t>
            </a:r>
          </a:p>
          <a:p>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8</a:t>
            </a:fld>
            <a:endParaRPr lang="en-US" dirty="0"/>
          </a:p>
        </p:txBody>
      </p:sp>
      <p:pic>
        <p:nvPicPr>
          <p:cNvPr id="5" name="Picture 4"/>
          <p:cNvPicPr>
            <a:picLocks noChangeAspect="1"/>
          </p:cNvPicPr>
          <p:nvPr/>
        </p:nvPicPr>
        <p:blipFill>
          <a:blip r:embed="rId2"/>
          <a:stretch>
            <a:fillRect/>
          </a:stretch>
        </p:blipFill>
        <p:spPr>
          <a:xfrm>
            <a:off x="10137328" y="409108"/>
            <a:ext cx="1505843" cy="1237595"/>
          </a:xfrm>
          <a:prstGeom prst="rect">
            <a:avLst/>
          </a:prstGeom>
        </p:spPr>
      </p:pic>
    </p:spTree>
    <p:extLst>
      <p:ext uri="{BB962C8B-B14F-4D97-AF65-F5344CB8AC3E}">
        <p14:creationId xmlns:p14="http://schemas.microsoft.com/office/powerpoint/2010/main" val="3165914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FinCEN Expectations </a:t>
            </a:r>
            <a:br>
              <a:rPr lang="en-US" dirty="0" smtClean="0"/>
            </a:br>
            <a:r>
              <a:rPr lang="en-US" dirty="0" smtClean="0"/>
              <a:t>FIN-2014-G001 (02.14.14)</a:t>
            </a:r>
            <a:endParaRPr lang="en-US" dirty="0"/>
          </a:p>
        </p:txBody>
      </p:sp>
      <p:sp>
        <p:nvSpPr>
          <p:cNvPr id="3" name="Content Placeholder 2"/>
          <p:cNvSpPr>
            <a:spLocks noGrp="1"/>
          </p:cNvSpPr>
          <p:nvPr>
            <p:ph idx="1"/>
          </p:nvPr>
        </p:nvSpPr>
        <p:spPr/>
        <p:txBody>
          <a:bodyPr>
            <a:normAutofit lnSpcReduction="10000"/>
          </a:bodyPr>
          <a:lstStyle/>
          <a:p>
            <a:r>
              <a:rPr lang="en-US" dirty="0" smtClean="0"/>
              <a:t>Guidance was issued due to the recent state initiatives to legalize certain marijuana-related activity and related guidance by the U.S. Department of Justice (“DOJ”) concerning marijuana-related enforcement priorities.  </a:t>
            </a:r>
          </a:p>
          <a:p>
            <a:r>
              <a:rPr lang="en-US" dirty="0" smtClean="0"/>
              <a:t>This guidance clarifies how financial institutions can provide services to marijuana-related businesses consistent with their BSA obligations, and sets out the various BSA reports to be filed in alignment with federal and state law enforcement priorities.  </a:t>
            </a:r>
          </a:p>
          <a:p>
            <a:r>
              <a:rPr lang="en-US" dirty="0" smtClean="0"/>
              <a:t>They believed this guidance would enhance the availability of financial services for, and the financial transparency of, marijuana-related businesses.</a:t>
            </a:r>
            <a:endParaRPr lang="en-US" dirty="0"/>
          </a:p>
        </p:txBody>
      </p:sp>
      <p:sp>
        <p:nvSpPr>
          <p:cNvPr id="4" name="Slide Number Placeholder 3"/>
          <p:cNvSpPr>
            <a:spLocks noGrp="1"/>
          </p:cNvSpPr>
          <p:nvPr>
            <p:ph type="sldNum" sz="quarter" idx="12"/>
          </p:nvPr>
        </p:nvSpPr>
        <p:spPr/>
        <p:txBody>
          <a:bodyPr/>
          <a:lstStyle/>
          <a:p>
            <a:fld id="{688D35A3-4B17-4D16-8D27-0BE1D136983C}" type="slidenum">
              <a:rPr lang="en-US" smtClean="0"/>
              <a:t>9</a:t>
            </a:fld>
            <a:endParaRPr lang="en-US" dirty="0"/>
          </a:p>
        </p:txBody>
      </p:sp>
      <p:pic>
        <p:nvPicPr>
          <p:cNvPr id="5" name="Picture 4"/>
          <p:cNvPicPr>
            <a:picLocks noChangeAspect="1"/>
          </p:cNvPicPr>
          <p:nvPr/>
        </p:nvPicPr>
        <p:blipFill>
          <a:blip r:embed="rId2"/>
          <a:stretch>
            <a:fillRect/>
          </a:stretch>
        </p:blipFill>
        <p:spPr>
          <a:xfrm>
            <a:off x="10111928" y="453093"/>
            <a:ext cx="1505843" cy="1237595"/>
          </a:xfrm>
          <a:prstGeom prst="rect">
            <a:avLst/>
          </a:prstGeom>
        </p:spPr>
      </p:pic>
    </p:spTree>
    <p:extLst>
      <p:ext uri="{BB962C8B-B14F-4D97-AF65-F5344CB8AC3E}">
        <p14:creationId xmlns:p14="http://schemas.microsoft.com/office/powerpoint/2010/main" val="3131560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1970</Words>
  <Application>Microsoft Office PowerPoint</Application>
  <PresentationFormat>Widescreen</PresentationFormat>
  <Paragraphs>174</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Banking and Medical Marijuana</vt:lpstr>
      <vt:lpstr>  Agenda</vt:lpstr>
      <vt:lpstr>FDIC FIL-5-2015 (02.12.15)</vt:lpstr>
      <vt:lpstr>Practical Considerations</vt:lpstr>
      <vt:lpstr>DOJ (Cole Memorandum-08.29.13) Guidance Regarding Marijuana Enforcement</vt:lpstr>
      <vt:lpstr>DOJ Cole Memo – (08.29.13)  8 Enforcement Priorities</vt:lpstr>
      <vt:lpstr>DOJ Cole Memo – Update 02.14.14</vt:lpstr>
      <vt:lpstr>DOJ Cole Memo – Update 02.14.14</vt:lpstr>
      <vt:lpstr>FinCEN Expectations  FIN-2014-G001 (02.14.14)</vt:lpstr>
      <vt:lpstr>FinCEN Considerations</vt:lpstr>
      <vt:lpstr>FinCEN SAR filing</vt:lpstr>
      <vt:lpstr>FinCEN SAR filings – Marijuana Limited</vt:lpstr>
      <vt:lpstr>FinCEN SAR filing – Marijuana Priority</vt:lpstr>
      <vt:lpstr>FinCEN SAR – Marijuana Termination</vt:lpstr>
      <vt:lpstr>FinCEN Priority SAR – Red Flags</vt:lpstr>
      <vt:lpstr>FinCEN SAR – Red Flags (con’t)</vt:lpstr>
      <vt:lpstr>FinCEN SAR – Red Flags (con’t)</vt:lpstr>
      <vt:lpstr>Cash Intensive/High Risk Businesses</vt:lpstr>
      <vt:lpstr>Cash Intensive/High Risk Businesses</vt:lpstr>
      <vt:lpstr>Update – HDFI Exam Procedures</vt:lpstr>
      <vt:lpstr>Update – Bank considerations</vt:lpstr>
      <vt:lpstr>Conclusion</vt:lpstr>
      <vt:lpstr>Contact Information</vt:lpstr>
    </vt:vector>
  </TitlesOfParts>
  <Company>DCCA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Banking and Medical Marijuana</dc:title>
  <dc:creator>Iris K Ikeda</dc:creator>
  <cp:lastModifiedBy>Iris K Ikeda</cp:lastModifiedBy>
  <cp:revision>32</cp:revision>
  <cp:lastPrinted>2015-09-28T05:05:28Z</cp:lastPrinted>
  <dcterms:created xsi:type="dcterms:W3CDTF">2015-09-28T02:48:02Z</dcterms:created>
  <dcterms:modified xsi:type="dcterms:W3CDTF">2015-10-18T02:56:43Z</dcterms:modified>
</cp:coreProperties>
</file>